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5"/>
    <p:sldMasterId id="2147483659" r:id="rId6"/>
  </p:sldMasterIdLst>
  <p:notesMasterIdLst>
    <p:notesMasterId r:id="rId20"/>
  </p:notesMasterIdLst>
  <p:sldIdLst>
    <p:sldId id="284" r:id="rId7"/>
    <p:sldId id="321" r:id="rId8"/>
    <p:sldId id="296" r:id="rId9"/>
    <p:sldId id="330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28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0B040D-4B28-4A01-AF1B-670B532227EC}">
  <a:tblStyle styleId="{B20B040D-4B28-4A01-AF1B-670B53222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1" autoAdjust="0"/>
    <p:restoredTop sz="94694"/>
  </p:normalViewPr>
  <p:slideViewPr>
    <p:cSldViewPr snapToGrid="0">
      <p:cViewPr varScale="1">
        <p:scale>
          <a:sx n="146" d="100"/>
          <a:sy n="146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2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90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09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20-05-2020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71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36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heet breedbeeld PPT-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24362" y="206375"/>
            <a:ext cx="6162437" cy="857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24361" y="1200151"/>
            <a:ext cx="3007423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4235" y="1200150"/>
            <a:ext cx="3022565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24361" y="4630341"/>
            <a:ext cx="4258325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0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5/20/20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5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heet breedbeeld PPT-5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3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BOB van de week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22000" y="1887378"/>
            <a:ext cx="7155200" cy="2427447"/>
          </a:xfrm>
        </p:spPr>
        <p:txBody>
          <a:bodyPr/>
          <a:lstStyle/>
          <a:p>
            <a:pPr marL="114300" indent="0" algn="ctr">
              <a:buNone/>
            </a:pPr>
            <a:r>
              <a:rPr lang="nl-NL" dirty="0"/>
              <a:t>    </a:t>
            </a:r>
          </a:p>
          <a:p>
            <a:pPr marL="114300" indent="0" algn="ctr">
              <a:buNone/>
            </a:pPr>
            <a:r>
              <a:rPr lang="nl-NL" dirty="0"/>
              <a:t>  </a:t>
            </a:r>
            <a:r>
              <a:rPr lang="nl-NL" sz="2400" dirty="0"/>
              <a:t>Voorbeeld	</a:t>
            </a:r>
          </a:p>
          <a:p>
            <a:pPr marL="114300" indent="0" algn="ctr">
              <a:buNone/>
            </a:pPr>
            <a:r>
              <a:rPr lang="nl-NL" sz="2400" i="1" dirty="0"/>
              <a:t>19 mei 2020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91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BF7A-4C8E-E343-BB5F-5428187E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Perspectief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6179F6-458C-4E41-9DB4-B0A859635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Overheid, omdat…</a:t>
            </a:r>
          </a:p>
          <a:p>
            <a:pPr marL="11430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3F6CCC-C545-F04F-88CA-A6D7E847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502" y="809897"/>
            <a:ext cx="3030165" cy="3793671"/>
          </a:xfrm>
          <a:prstGeom prst="rect">
            <a:avLst/>
          </a:prstGeom>
        </p:spPr>
      </p:pic>
      <p:grpSp>
        <p:nvGrpSpPr>
          <p:cNvPr id="6" name="Google Shape;544;p38">
            <a:extLst>
              <a:ext uri="{FF2B5EF4-FFF2-40B4-BE49-F238E27FC236}">
                <a16:creationId xmlns:a16="http://schemas.microsoft.com/office/drawing/2014/main" id="{5FD01DC2-2938-0F4B-9D2C-0C44E9BEAAA0}"/>
              </a:ext>
            </a:extLst>
          </p:cNvPr>
          <p:cNvGrpSpPr/>
          <p:nvPr/>
        </p:nvGrpSpPr>
        <p:grpSpPr>
          <a:xfrm>
            <a:off x="8095667" y="322241"/>
            <a:ext cx="771515" cy="487656"/>
            <a:chOff x="3241525" y="3039450"/>
            <a:chExt cx="494600" cy="312625"/>
          </a:xfrm>
        </p:grpSpPr>
        <p:sp>
          <p:nvSpPr>
            <p:cNvPr id="7" name="Google Shape;545;p38">
              <a:extLst>
                <a:ext uri="{FF2B5EF4-FFF2-40B4-BE49-F238E27FC236}">
                  <a16:creationId xmlns:a16="http://schemas.microsoft.com/office/drawing/2014/main" id="{E266487A-7011-FB4D-A12A-78E5921825D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6;p38">
              <a:extLst>
                <a:ext uri="{FF2B5EF4-FFF2-40B4-BE49-F238E27FC236}">
                  <a16:creationId xmlns:a16="http://schemas.microsoft.com/office/drawing/2014/main" id="{CDA5AEA1-CED9-7B4F-A5BB-BC95F0CE3B35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22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C64B7-3E92-5541-805F-D8B31621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</a:t>
            </a:r>
          </a:p>
        </p:txBody>
      </p:sp>
      <p:sp>
        <p:nvSpPr>
          <p:cNvPr id="4" name="Google Shape;458;p38">
            <a:extLst>
              <a:ext uri="{FF2B5EF4-FFF2-40B4-BE49-F238E27FC236}">
                <a16:creationId xmlns:a16="http://schemas.microsoft.com/office/drawing/2014/main" id="{7D60A55A-7C14-D54B-92C0-87C2E804D131}"/>
              </a:ext>
            </a:extLst>
          </p:cNvPr>
          <p:cNvSpPr/>
          <p:nvPr/>
        </p:nvSpPr>
        <p:spPr>
          <a:xfrm>
            <a:off x="8238309" y="242503"/>
            <a:ext cx="628374" cy="57157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2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D0A22A3-8B11-F14B-B421-F1CE6EC32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91105"/>
              </p:ext>
            </p:extLst>
          </p:nvPr>
        </p:nvGraphicFramePr>
        <p:xfrm>
          <a:off x="1292123" y="1256234"/>
          <a:ext cx="6559754" cy="2631031"/>
        </p:xfrm>
        <a:graphic>
          <a:graphicData uri="http://schemas.openxmlformats.org/drawingml/2006/table">
            <a:tbl>
              <a:tblPr firstRow="1" firstCol="1" bandRow="1">
                <a:tableStyleId>{B20B040D-4B28-4A01-AF1B-670B532227EC}</a:tableStyleId>
              </a:tblPr>
              <a:tblGrid>
                <a:gridCol w="3377990">
                  <a:extLst>
                    <a:ext uri="{9D8B030D-6E8A-4147-A177-3AD203B41FA5}">
                      <a16:colId xmlns:a16="http://schemas.microsoft.com/office/drawing/2014/main" val="1033139847"/>
                    </a:ext>
                  </a:extLst>
                </a:gridCol>
                <a:gridCol w="868508">
                  <a:extLst>
                    <a:ext uri="{9D8B030D-6E8A-4147-A177-3AD203B41FA5}">
                      <a16:colId xmlns:a16="http://schemas.microsoft.com/office/drawing/2014/main" val="2953235980"/>
                    </a:ext>
                  </a:extLst>
                </a:gridCol>
                <a:gridCol w="1352163">
                  <a:extLst>
                    <a:ext uri="{9D8B030D-6E8A-4147-A177-3AD203B41FA5}">
                      <a16:colId xmlns:a16="http://schemas.microsoft.com/office/drawing/2014/main" val="3617707596"/>
                    </a:ext>
                  </a:extLst>
                </a:gridCol>
                <a:gridCol w="961093">
                  <a:extLst>
                    <a:ext uri="{9D8B030D-6E8A-4147-A177-3AD203B41FA5}">
                      <a16:colId xmlns:a16="http://schemas.microsoft.com/office/drawing/2014/main" val="3138754976"/>
                    </a:ext>
                  </a:extLst>
                </a:gridCol>
              </a:tblGrid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Inhoud</a:t>
                      </a: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Niet (0pt)</a:t>
                      </a: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Voldoende (1pt)</a:t>
                      </a: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Goed (2pt)</a:t>
                      </a: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58165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1. Nieuwsbericht gekozen, zichtbaar op bord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453438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2. Blij / Opmerkelijk / Boos 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816111"/>
                  </a:ext>
                </a:extLst>
              </a:tr>
              <a:tr h="40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3. Wat betekent het voor betrokkenen, welke belangen hebben zij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649705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4. Oorzaken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322525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5. Oplossingen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188598"/>
                  </a:ext>
                </a:extLst>
              </a:tr>
              <a:tr h="60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6. Koppeling aan:</a:t>
                      </a:r>
                      <a:endParaRPr lang="nl-N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nl-NL" sz="1000">
                          <a:effectLst/>
                        </a:rPr>
                        <a:t>Thema(‘s)</a:t>
                      </a:r>
                      <a:endParaRPr lang="nl-N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nl-NL" sz="1000">
                          <a:effectLst/>
                        </a:rPr>
                        <a:t>Begrip(pen)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195923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7. Alleen vmbo Kader/GT: Perspectief benoemen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610501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Vragen docent beantwoord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9078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Totaal punten behaald:</a:t>
                      </a:r>
                      <a:endParaRPr lang="nl-NL" sz="11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61285"/>
                  </a:ext>
                </a:extLst>
              </a:tr>
            </a:tbl>
          </a:graphicData>
        </a:graphic>
      </p:graphicFrame>
      <p:grpSp>
        <p:nvGrpSpPr>
          <p:cNvPr id="5" name="Google Shape;527;p38">
            <a:extLst>
              <a:ext uri="{FF2B5EF4-FFF2-40B4-BE49-F238E27FC236}">
                <a16:creationId xmlns:a16="http://schemas.microsoft.com/office/drawing/2014/main" id="{8E742D57-CB12-7C4D-86CE-93A4E724889A}"/>
              </a:ext>
            </a:extLst>
          </p:cNvPr>
          <p:cNvGrpSpPr/>
          <p:nvPr/>
        </p:nvGrpSpPr>
        <p:grpSpPr>
          <a:xfrm>
            <a:off x="8133806" y="223248"/>
            <a:ext cx="723183" cy="668527"/>
            <a:chOff x="5975075" y="2327500"/>
            <a:chExt cx="420100" cy="388350"/>
          </a:xfrm>
        </p:grpSpPr>
        <p:sp>
          <p:nvSpPr>
            <p:cNvPr id="6" name="Google Shape;528;p38">
              <a:extLst>
                <a:ext uri="{FF2B5EF4-FFF2-40B4-BE49-F238E27FC236}">
                  <a16:creationId xmlns:a16="http://schemas.microsoft.com/office/drawing/2014/main" id="{30790F05-F600-AC44-85BB-1D0D55A22095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9;p38">
              <a:extLst>
                <a:ext uri="{FF2B5EF4-FFF2-40B4-BE49-F238E27FC236}">
                  <a16:creationId xmlns:a16="http://schemas.microsoft.com/office/drawing/2014/main" id="{BC60AE3B-EA4B-9544-89DD-C60A8EDAD64A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927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8"/>
          <p:cNvGrpSpPr/>
          <p:nvPr/>
        </p:nvGrpSpPr>
        <p:grpSpPr>
          <a:xfrm>
            <a:off x="640829" y="571275"/>
            <a:ext cx="310819" cy="393090"/>
            <a:chOff x="584925" y="238125"/>
            <a:chExt cx="415200" cy="525100"/>
          </a:xfrm>
        </p:grpSpPr>
        <p:sp>
          <p:nvSpPr>
            <p:cNvPr id="395" name="Google Shape;395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1134456" y="628393"/>
            <a:ext cx="332771" cy="277019"/>
            <a:chOff x="1244325" y="314425"/>
            <a:chExt cx="444525" cy="370050"/>
          </a:xfrm>
        </p:grpSpPr>
        <p:sp>
          <p:nvSpPr>
            <p:cNvPr id="402" name="Google Shape;402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1646386" y="627027"/>
            <a:ext cx="318155" cy="279752"/>
            <a:chOff x="1928175" y="312600"/>
            <a:chExt cx="425000" cy="373700"/>
          </a:xfrm>
        </p:grpSpPr>
        <p:sp>
          <p:nvSpPr>
            <p:cNvPr id="405" name="Google Shape;405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8"/>
          <p:cNvSpPr/>
          <p:nvPr/>
        </p:nvSpPr>
        <p:spPr>
          <a:xfrm>
            <a:off x="2179882" y="616985"/>
            <a:ext cx="260550" cy="299852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2702332" y="617903"/>
            <a:ext cx="224917" cy="29801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8"/>
          <p:cNvGrpSpPr/>
          <p:nvPr/>
        </p:nvGrpSpPr>
        <p:grpSpPr>
          <a:xfrm>
            <a:off x="3136456" y="612411"/>
            <a:ext cx="365691" cy="309003"/>
            <a:chOff x="3918650" y="293075"/>
            <a:chExt cx="488500" cy="412775"/>
          </a:xfrm>
        </p:grpSpPr>
        <p:sp>
          <p:nvSpPr>
            <p:cNvPr id="410" name="Google Shape;410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3673520" y="589092"/>
            <a:ext cx="300787" cy="355622"/>
            <a:chOff x="4636075" y="261925"/>
            <a:chExt cx="401800" cy="475050"/>
          </a:xfrm>
        </p:grpSpPr>
        <p:sp>
          <p:nvSpPr>
            <p:cNvPr id="414" name="Google Shape;414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38"/>
          <p:cNvSpPr/>
          <p:nvPr/>
        </p:nvSpPr>
        <p:spPr>
          <a:xfrm>
            <a:off x="4156360" y="616518"/>
            <a:ext cx="344655" cy="300787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38"/>
          <p:cNvGrpSpPr/>
          <p:nvPr/>
        </p:nvGrpSpPr>
        <p:grpSpPr>
          <a:xfrm>
            <a:off x="4682296" y="618811"/>
            <a:ext cx="301686" cy="295734"/>
            <a:chOff x="5983625" y="301625"/>
            <a:chExt cx="403000" cy="395050"/>
          </a:xfrm>
        </p:grpSpPr>
        <p:sp>
          <p:nvSpPr>
            <p:cNvPr id="420" name="Google Shape;420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5189192" y="616509"/>
            <a:ext cx="297119" cy="296670"/>
            <a:chOff x="6660750" y="298550"/>
            <a:chExt cx="396900" cy="396300"/>
          </a:xfrm>
        </p:grpSpPr>
        <p:sp>
          <p:nvSpPr>
            <p:cNvPr id="441" name="Google Shape;441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8"/>
          <p:cNvGrpSpPr/>
          <p:nvPr/>
        </p:nvGrpSpPr>
        <p:grpSpPr>
          <a:xfrm>
            <a:off x="640829" y="1083654"/>
            <a:ext cx="310819" cy="376190"/>
            <a:chOff x="584925" y="922575"/>
            <a:chExt cx="415200" cy="502525"/>
          </a:xfrm>
        </p:grpSpPr>
        <p:sp>
          <p:nvSpPr>
            <p:cNvPr id="444" name="Google Shape;444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8"/>
          <p:cNvGrpSpPr/>
          <p:nvPr/>
        </p:nvGrpSpPr>
        <p:grpSpPr>
          <a:xfrm>
            <a:off x="1136290" y="1074970"/>
            <a:ext cx="329122" cy="392192"/>
            <a:chOff x="1246775" y="910975"/>
            <a:chExt cx="439650" cy="523900"/>
          </a:xfrm>
        </p:grpSpPr>
        <p:sp>
          <p:nvSpPr>
            <p:cNvPr id="448" name="Google Shape;448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8"/>
          <p:cNvGrpSpPr/>
          <p:nvPr/>
        </p:nvGrpSpPr>
        <p:grpSpPr>
          <a:xfrm>
            <a:off x="1645020" y="1138040"/>
            <a:ext cx="320887" cy="266951"/>
            <a:chOff x="1926350" y="995225"/>
            <a:chExt cx="428650" cy="356600"/>
          </a:xfrm>
        </p:grpSpPr>
        <p:sp>
          <p:nvSpPr>
            <p:cNvPr id="452" name="Google Shape;452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38"/>
          <p:cNvSpPr/>
          <p:nvPr/>
        </p:nvSpPr>
        <p:spPr>
          <a:xfrm>
            <a:off x="2153361" y="1115666"/>
            <a:ext cx="313589" cy="311754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8"/>
          <p:cNvSpPr/>
          <p:nvPr/>
        </p:nvSpPr>
        <p:spPr>
          <a:xfrm>
            <a:off x="2658462" y="1131218"/>
            <a:ext cx="312653" cy="280669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8"/>
          <p:cNvSpPr/>
          <p:nvPr/>
        </p:nvSpPr>
        <p:spPr>
          <a:xfrm>
            <a:off x="3167662" y="1133502"/>
            <a:ext cx="303520" cy="2760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8"/>
          <p:cNvSpPr/>
          <p:nvPr/>
        </p:nvSpPr>
        <p:spPr>
          <a:xfrm>
            <a:off x="3682346" y="1136234"/>
            <a:ext cx="283420" cy="2706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38"/>
          <p:cNvGrpSpPr/>
          <p:nvPr/>
        </p:nvGrpSpPr>
        <p:grpSpPr>
          <a:xfrm>
            <a:off x="4172200" y="1117940"/>
            <a:ext cx="312653" cy="313102"/>
            <a:chOff x="5302225" y="968375"/>
            <a:chExt cx="417650" cy="418250"/>
          </a:xfrm>
        </p:grpSpPr>
        <p:sp>
          <p:nvSpPr>
            <p:cNvPr id="461" name="Google Shape;461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8"/>
          <p:cNvGrpSpPr/>
          <p:nvPr/>
        </p:nvGrpSpPr>
        <p:grpSpPr>
          <a:xfrm>
            <a:off x="4639327" y="1082737"/>
            <a:ext cx="387625" cy="377556"/>
            <a:chOff x="5926225" y="921350"/>
            <a:chExt cx="517800" cy="504350"/>
          </a:xfrm>
        </p:grpSpPr>
        <p:sp>
          <p:nvSpPr>
            <p:cNvPr id="464" name="Google Shape;46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8"/>
          <p:cNvGrpSpPr/>
          <p:nvPr/>
        </p:nvGrpSpPr>
        <p:grpSpPr>
          <a:xfrm>
            <a:off x="5156740" y="1090055"/>
            <a:ext cx="362023" cy="362940"/>
            <a:chOff x="6617400" y="931125"/>
            <a:chExt cx="483600" cy="484825"/>
          </a:xfrm>
        </p:grpSpPr>
        <p:sp>
          <p:nvSpPr>
            <p:cNvPr id="467" name="Google Shape;467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8"/>
          <p:cNvGrpSpPr/>
          <p:nvPr/>
        </p:nvGrpSpPr>
        <p:grpSpPr>
          <a:xfrm>
            <a:off x="621628" y="1653620"/>
            <a:ext cx="349222" cy="245017"/>
            <a:chOff x="559275" y="1683950"/>
            <a:chExt cx="466500" cy="327300"/>
          </a:xfrm>
        </p:grpSpPr>
        <p:sp>
          <p:nvSpPr>
            <p:cNvPr id="470" name="Google Shape;470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1126240" y="1605185"/>
            <a:ext cx="349222" cy="341904"/>
            <a:chOff x="1233350" y="1619250"/>
            <a:chExt cx="466500" cy="456725"/>
          </a:xfrm>
        </p:grpSpPr>
        <p:sp>
          <p:nvSpPr>
            <p:cNvPr id="473" name="Google Shape;473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38"/>
          <p:cNvGrpSpPr/>
          <p:nvPr/>
        </p:nvGrpSpPr>
        <p:grpSpPr>
          <a:xfrm>
            <a:off x="1641820" y="1612484"/>
            <a:ext cx="327288" cy="327288"/>
            <a:chOff x="1922075" y="1629000"/>
            <a:chExt cx="437200" cy="437200"/>
          </a:xfrm>
        </p:grpSpPr>
        <p:sp>
          <p:nvSpPr>
            <p:cNvPr id="478" name="Google Shape;478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2145066" y="1611118"/>
            <a:ext cx="330020" cy="330020"/>
            <a:chOff x="2594325" y="1627175"/>
            <a:chExt cx="440850" cy="440850"/>
          </a:xfrm>
        </p:grpSpPr>
        <p:sp>
          <p:nvSpPr>
            <p:cNvPr id="481" name="Google Shape;481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38"/>
          <p:cNvSpPr/>
          <p:nvPr/>
        </p:nvSpPr>
        <p:spPr>
          <a:xfrm>
            <a:off x="2664395" y="1625800"/>
            <a:ext cx="300787" cy="300769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8"/>
          <p:cNvGrpSpPr/>
          <p:nvPr/>
        </p:nvGrpSpPr>
        <p:grpSpPr>
          <a:xfrm>
            <a:off x="3185377" y="1586433"/>
            <a:ext cx="267849" cy="379390"/>
            <a:chOff x="3984000" y="1594200"/>
            <a:chExt cx="357800" cy="506800"/>
          </a:xfrm>
        </p:grpSpPr>
        <p:sp>
          <p:nvSpPr>
            <p:cNvPr id="486" name="Google Shape;486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8"/>
          <p:cNvGrpSpPr/>
          <p:nvPr/>
        </p:nvGrpSpPr>
        <p:grpSpPr>
          <a:xfrm>
            <a:off x="3647469" y="1667787"/>
            <a:ext cx="352890" cy="216682"/>
            <a:chOff x="4601275" y="1702875"/>
            <a:chExt cx="471400" cy="289450"/>
          </a:xfrm>
        </p:grpSpPr>
        <p:sp>
          <p:nvSpPr>
            <p:cNvPr id="489" name="Google Shape;489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38"/>
          <p:cNvGrpSpPr/>
          <p:nvPr/>
        </p:nvGrpSpPr>
        <p:grpSpPr>
          <a:xfrm>
            <a:off x="4169000" y="1614767"/>
            <a:ext cx="319053" cy="322721"/>
            <a:chOff x="5297950" y="1632050"/>
            <a:chExt cx="426200" cy="431100"/>
          </a:xfrm>
        </p:grpSpPr>
        <p:sp>
          <p:nvSpPr>
            <p:cNvPr id="495" name="Google Shape;495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38"/>
          <p:cNvGrpSpPr/>
          <p:nvPr/>
        </p:nvGrpSpPr>
        <p:grpSpPr>
          <a:xfrm>
            <a:off x="4672695" y="1605185"/>
            <a:ext cx="320887" cy="341904"/>
            <a:chOff x="5970800" y="1619250"/>
            <a:chExt cx="428650" cy="456725"/>
          </a:xfrm>
        </p:grpSpPr>
        <p:sp>
          <p:nvSpPr>
            <p:cNvPr id="498" name="Google Shape;498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8"/>
          <p:cNvGrpSpPr/>
          <p:nvPr/>
        </p:nvGrpSpPr>
        <p:grpSpPr>
          <a:xfrm>
            <a:off x="5162691" y="1601068"/>
            <a:ext cx="359721" cy="328186"/>
            <a:chOff x="6625350" y="1613750"/>
            <a:chExt cx="480525" cy="438400"/>
          </a:xfrm>
        </p:grpSpPr>
        <p:sp>
          <p:nvSpPr>
            <p:cNvPr id="504" name="Google Shape;504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38"/>
          <p:cNvGrpSpPr/>
          <p:nvPr/>
        </p:nvGrpSpPr>
        <p:grpSpPr>
          <a:xfrm>
            <a:off x="660480" y="2134932"/>
            <a:ext cx="271517" cy="291636"/>
            <a:chOff x="611175" y="2326900"/>
            <a:chExt cx="362700" cy="389575"/>
          </a:xfrm>
        </p:grpSpPr>
        <p:sp>
          <p:nvSpPr>
            <p:cNvPr id="510" name="Google Shape;510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8"/>
          <p:cNvSpPr/>
          <p:nvPr/>
        </p:nvSpPr>
        <p:spPr>
          <a:xfrm>
            <a:off x="1157814" y="2137731"/>
            <a:ext cx="286152" cy="286152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8"/>
          <p:cNvSpPr/>
          <p:nvPr/>
        </p:nvSpPr>
        <p:spPr>
          <a:xfrm>
            <a:off x="1662447" y="2137731"/>
            <a:ext cx="286152" cy="286152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8"/>
          <p:cNvSpPr/>
          <p:nvPr/>
        </p:nvSpPr>
        <p:spPr>
          <a:xfrm>
            <a:off x="2167080" y="2137731"/>
            <a:ext cx="286152" cy="286152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8"/>
          <p:cNvGrpSpPr/>
          <p:nvPr/>
        </p:nvGrpSpPr>
        <p:grpSpPr>
          <a:xfrm>
            <a:off x="2738350" y="2088313"/>
            <a:ext cx="152677" cy="381225"/>
            <a:chOff x="3386850" y="2264625"/>
            <a:chExt cx="203950" cy="509250"/>
          </a:xfrm>
        </p:grpSpPr>
        <p:sp>
          <p:nvSpPr>
            <p:cNvPr id="518" name="Google Shape;518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3761294" y="2136766"/>
            <a:ext cx="125241" cy="284318"/>
            <a:chOff x="4753325" y="2329350"/>
            <a:chExt cx="167300" cy="379800"/>
          </a:xfrm>
        </p:grpSpPr>
        <p:sp>
          <p:nvSpPr>
            <p:cNvPr id="521" name="Google Shape;521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3254379" y="2090128"/>
            <a:ext cx="129845" cy="377575"/>
            <a:chOff x="4076175" y="2267050"/>
            <a:chExt cx="173450" cy="504375"/>
          </a:xfrm>
        </p:grpSpPr>
        <p:sp>
          <p:nvSpPr>
            <p:cNvPr id="524" name="Google Shape;524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8"/>
          <p:cNvSpPr/>
          <p:nvPr/>
        </p:nvSpPr>
        <p:spPr>
          <a:xfrm>
            <a:off x="4185613" y="2129964"/>
            <a:ext cx="286152" cy="30168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8"/>
          <p:cNvGrpSpPr/>
          <p:nvPr/>
        </p:nvGrpSpPr>
        <p:grpSpPr>
          <a:xfrm>
            <a:off x="4675896" y="2135381"/>
            <a:ext cx="314487" cy="290719"/>
            <a:chOff x="5975075" y="2327500"/>
            <a:chExt cx="420100" cy="388350"/>
          </a:xfrm>
        </p:grpSpPr>
        <p:sp>
          <p:nvSpPr>
            <p:cNvPr id="528" name="Google Shape;528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8"/>
          <p:cNvGrpSpPr/>
          <p:nvPr/>
        </p:nvGrpSpPr>
        <p:grpSpPr>
          <a:xfrm>
            <a:off x="5241294" y="2126697"/>
            <a:ext cx="192914" cy="314487"/>
            <a:chOff x="6730350" y="2315900"/>
            <a:chExt cx="257700" cy="420100"/>
          </a:xfrm>
        </p:grpSpPr>
        <p:sp>
          <p:nvSpPr>
            <p:cNvPr id="531" name="Google Shape;531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747318" y="2607093"/>
            <a:ext cx="97842" cy="356539"/>
            <a:chOff x="727175" y="2957625"/>
            <a:chExt cx="130700" cy="476275"/>
          </a:xfrm>
        </p:grpSpPr>
        <p:sp>
          <p:nvSpPr>
            <p:cNvPr id="537" name="Google Shape;537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8"/>
          <p:cNvSpPr/>
          <p:nvPr/>
        </p:nvSpPr>
        <p:spPr>
          <a:xfrm>
            <a:off x="1655597" y="2593009"/>
            <a:ext cx="299852" cy="384874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8"/>
          <p:cNvSpPr/>
          <p:nvPr/>
        </p:nvSpPr>
        <p:spPr>
          <a:xfrm>
            <a:off x="1189818" y="2593009"/>
            <a:ext cx="222147" cy="38487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38"/>
          <p:cNvGrpSpPr/>
          <p:nvPr/>
        </p:nvGrpSpPr>
        <p:grpSpPr>
          <a:xfrm>
            <a:off x="2136832" y="2618509"/>
            <a:ext cx="346490" cy="333688"/>
            <a:chOff x="2583325" y="2972875"/>
            <a:chExt cx="462850" cy="445750"/>
          </a:xfrm>
        </p:grpSpPr>
        <p:sp>
          <p:nvSpPr>
            <p:cNvPr id="542" name="Google Shape;542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8"/>
          <p:cNvGrpSpPr/>
          <p:nvPr/>
        </p:nvGrpSpPr>
        <p:grpSpPr>
          <a:xfrm>
            <a:off x="2629560" y="2668347"/>
            <a:ext cx="370258" cy="234031"/>
            <a:chOff x="3241525" y="3039450"/>
            <a:chExt cx="494600" cy="312625"/>
          </a:xfrm>
        </p:grpSpPr>
        <p:sp>
          <p:nvSpPr>
            <p:cNvPr id="545" name="Google Shape;545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7" name="Google Shape;547;p38"/>
          <p:cNvSpPr/>
          <p:nvPr/>
        </p:nvSpPr>
        <p:spPr>
          <a:xfrm>
            <a:off x="3664977" y="2626379"/>
            <a:ext cx="318155" cy="318136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8"/>
          <p:cNvGrpSpPr/>
          <p:nvPr/>
        </p:nvGrpSpPr>
        <p:grpSpPr>
          <a:xfrm>
            <a:off x="4136997" y="2643662"/>
            <a:ext cx="383059" cy="283401"/>
            <a:chOff x="5255200" y="3006475"/>
            <a:chExt cx="511700" cy="378575"/>
          </a:xfrm>
        </p:grpSpPr>
        <p:sp>
          <p:nvSpPr>
            <p:cNvPr id="549" name="Google Shape;549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8"/>
          <p:cNvGrpSpPr/>
          <p:nvPr/>
        </p:nvGrpSpPr>
        <p:grpSpPr>
          <a:xfrm>
            <a:off x="3164341" y="2627211"/>
            <a:ext cx="309920" cy="316302"/>
            <a:chOff x="3955900" y="2984500"/>
            <a:chExt cx="414000" cy="422525"/>
          </a:xfrm>
        </p:grpSpPr>
        <p:sp>
          <p:nvSpPr>
            <p:cNvPr id="552" name="Google Shape;552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8"/>
          <p:cNvSpPr/>
          <p:nvPr/>
        </p:nvSpPr>
        <p:spPr>
          <a:xfrm>
            <a:off x="624845" y="3153863"/>
            <a:ext cx="346471" cy="272434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8"/>
          <p:cNvSpPr/>
          <p:nvPr/>
        </p:nvSpPr>
        <p:spPr>
          <a:xfrm>
            <a:off x="4712648" y="2611743"/>
            <a:ext cx="241349" cy="34740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38"/>
          <p:cNvGrpSpPr/>
          <p:nvPr/>
        </p:nvGrpSpPr>
        <p:grpSpPr>
          <a:xfrm>
            <a:off x="5219361" y="2622626"/>
            <a:ext cx="236782" cy="336440"/>
            <a:chOff x="6701050" y="2978375"/>
            <a:chExt cx="316300" cy="449425"/>
          </a:xfrm>
        </p:grpSpPr>
        <p:sp>
          <p:nvSpPr>
            <p:cNvPr id="558" name="Google Shape;558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8"/>
          <p:cNvGrpSpPr/>
          <p:nvPr/>
        </p:nvGrpSpPr>
        <p:grpSpPr>
          <a:xfrm>
            <a:off x="1132173" y="3176609"/>
            <a:ext cx="337357" cy="226732"/>
            <a:chOff x="1241275" y="3718400"/>
            <a:chExt cx="450650" cy="302875"/>
          </a:xfrm>
        </p:grpSpPr>
        <p:sp>
          <p:nvSpPr>
            <p:cNvPr id="561" name="Google Shape;561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8"/>
          <p:cNvGrpSpPr/>
          <p:nvPr/>
        </p:nvGrpSpPr>
        <p:grpSpPr>
          <a:xfrm>
            <a:off x="1641371" y="3159241"/>
            <a:ext cx="328186" cy="261916"/>
            <a:chOff x="1921475" y="3695200"/>
            <a:chExt cx="438400" cy="349875"/>
          </a:xfrm>
        </p:grpSpPr>
        <p:sp>
          <p:nvSpPr>
            <p:cNvPr id="566" name="Google Shape;566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2149183" y="3155124"/>
            <a:ext cx="321786" cy="269702"/>
            <a:chOff x="2599825" y="3689700"/>
            <a:chExt cx="429850" cy="360275"/>
          </a:xfrm>
        </p:grpSpPr>
        <p:sp>
          <p:nvSpPr>
            <p:cNvPr id="570" name="Google Shape;570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2669329" y="3127239"/>
            <a:ext cx="290719" cy="303520"/>
            <a:chOff x="3294650" y="3652450"/>
            <a:chExt cx="388350" cy="405450"/>
          </a:xfrm>
        </p:grpSpPr>
        <p:sp>
          <p:nvSpPr>
            <p:cNvPr id="573" name="Google Shape;573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38"/>
          <p:cNvGrpSpPr/>
          <p:nvPr/>
        </p:nvGrpSpPr>
        <p:grpSpPr>
          <a:xfrm>
            <a:off x="3149725" y="3165642"/>
            <a:ext cx="339153" cy="248666"/>
            <a:chOff x="3936375" y="3703750"/>
            <a:chExt cx="453050" cy="332175"/>
          </a:xfrm>
        </p:grpSpPr>
        <p:sp>
          <p:nvSpPr>
            <p:cNvPr id="577" name="Google Shape;577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8"/>
          <p:cNvGrpSpPr/>
          <p:nvPr/>
        </p:nvGrpSpPr>
        <p:grpSpPr>
          <a:xfrm>
            <a:off x="3654337" y="3165642"/>
            <a:ext cx="339153" cy="248666"/>
            <a:chOff x="4610450" y="3703750"/>
            <a:chExt cx="453050" cy="332175"/>
          </a:xfrm>
        </p:grpSpPr>
        <p:sp>
          <p:nvSpPr>
            <p:cNvPr id="583" name="Google Shape;583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8"/>
          <p:cNvGrpSpPr/>
          <p:nvPr/>
        </p:nvGrpSpPr>
        <p:grpSpPr>
          <a:xfrm>
            <a:off x="4170834" y="3140508"/>
            <a:ext cx="315385" cy="298935"/>
            <a:chOff x="5300400" y="3670175"/>
            <a:chExt cx="421300" cy="399325"/>
          </a:xfrm>
        </p:grpSpPr>
        <p:sp>
          <p:nvSpPr>
            <p:cNvPr id="586" name="Google Shape;586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8"/>
          <p:cNvSpPr/>
          <p:nvPr/>
        </p:nvSpPr>
        <p:spPr>
          <a:xfrm>
            <a:off x="4657792" y="3114560"/>
            <a:ext cx="351056" cy="35103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8"/>
          <p:cNvGrpSpPr/>
          <p:nvPr/>
        </p:nvGrpSpPr>
        <p:grpSpPr>
          <a:xfrm>
            <a:off x="5184625" y="3136839"/>
            <a:ext cx="306252" cy="306271"/>
            <a:chOff x="6654650" y="3665275"/>
            <a:chExt cx="409100" cy="409125"/>
          </a:xfrm>
        </p:grpSpPr>
        <p:sp>
          <p:nvSpPr>
            <p:cNvPr id="593" name="Google Shape;593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38"/>
          <p:cNvGrpSpPr/>
          <p:nvPr/>
        </p:nvGrpSpPr>
        <p:grpSpPr>
          <a:xfrm>
            <a:off x="630312" y="3628651"/>
            <a:ext cx="331854" cy="331873"/>
            <a:chOff x="570875" y="4322250"/>
            <a:chExt cx="443300" cy="443325"/>
          </a:xfrm>
        </p:grpSpPr>
        <p:sp>
          <p:nvSpPr>
            <p:cNvPr id="596" name="Google Shape;596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38"/>
          <p:cNvSpPr/>
          <p:nvPr/>
        </p:nvSpPr>
        <p:spPr>
          <a:xfrm>
            <a:off x="1121243" y="3693231"/>
            <a:ext cx="359291" cy="20296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38"/>
          <p:cNvGrpSpPr/>
          <p:nvPr/>
        </p:nvGrpSpPr>
        <p:grpSpPr>
          <a:xfrm>
            <a:off x="1684789" y="3603985"/>
            <a:ext cx="241349" cy="381206"/>
            <a:chOff x="1979475" y="4289300"/>
            <a:chExt cx="322400" cy="509225"/>
          </a:xfrm>
        </p:grpSpPr>
        <p:sp>
          <p:nvSpPr>
            <p:cNvPr id="602" name="Google Shape;602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8"/>
          <p:cNvGrpSpPr/>
          <p:nvPr/>
        </p:nvGrpSpPr>
        <p:grpSpPr>
          <a:xfrm>
            <a:off x="2167917" y="3609000"/>
            <a:ext cx="284767" cy="371175"/>
            <a:chOff x="2624850" y="4296000"/>
            <a:chExt cx="380400" cy="495825"/>
          </a:xfrm>
        </p:grpSpPr>
        <p:sp>
          <p:nvSpPr>
            <p:cNvPr id="606" name="Google Shape;606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8"/>
          <p:cNvSpPr/>
          <p:nvPr/>
        </p:nvSpPr>
        <p:spPr>
          <a:xfrm>
            <a:off x="3167213" y="3642492"/>
            <a:ext cx="304418" cy="30443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8"/>
          <p:cNvSpPr/>
          <p:nvPr/>
        </p:nvSpPr>
        <p:spPr>
          <a:xfrm>
            <a:off x="2662580" y="3661695"/>
            <a:ext cx="304418" cy="26603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8"/>
          <p:cNvSpPr/>
          <p:nvPr/>
        </p:nvSpPr>
        <p:spPr>
          <a:xfrm>
            <a:off x="3670461" y="3641126"/>
            <a:ext cx="307188" cy="307169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38"/>
          <p:cNvGrpSpPr/>
          <p:nvPr/>
        </p:nvGrpSpPr>
        <p:grpSpPr>
          <a:xfrm>
            <a:off x="4152549" y="3645569"/>
            <a:ext cx="351954" cy="298036"/>
            <a:chOff x="5275975" y="4344850"/>
            <a:chExt cx="470150" cy="398125"/>
          </a:xfrm>
        </p:grpSpPr>
        <p:sp>
          <p:nvSpPr>
            <p:cNvPr id="613" name="Google Shape;613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38"/>
          <p:cNvSpPr/>
          <p:nvPr/>
        </p:nvSpPr>
        <p:spPr>
          <a:xfrm>
            <a:off x="4675161" y="3636560"/>
            <a:ext cx="316321" cy="316302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7" name="Google Shape;617;p38"/>
          <p:cNvGrpSpPr/>
          <p:nvPr/>
        </p:nvGrpSpPr>
        <p:grpSpPr>
          <a:xfrm>
            <a:off x="5175474" y="3621352"/>
            <a:ext cx="324556" cy="346471"/>
            <a:chOff x="6642425" y="4312500"/>
            <a:chExt cx="433550" cy="462825"/>
          </a:xfrm>
        </p:grpSpPr>
        <p:sp>
          <p:nvSpPr>
            <p:cNvPr id="618" name="Google Shape;618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8"/>
          <p:cNvSpPr/>
          <p:nvPr/>
        </p:nvSpPr>
        <p:spPr>
          <a:xfrm>
            <a:off x="587825" y="4176377"/>
            <a:ext cx="416858" cy="245934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8"/>
          <p:cNvGrpSpPr/>
          <p:nvPr/>
        </p:nvGrpSpPr>
        <p:grpSpPr>
          <a:xfrm>
            <a:off x="1134456" y="4135565"/>
            <a:ext cx="332771" cy="327288"/>
            <a:chOff x="1244325" y="4999400"/>
            <a:chExt cx="444525" cy="437200"/>
          </a:xfrm>
        </p:grpSpPr>
        <p:sp>
          <p:nvSpPr>
            <p:cNvPr id="623" name="Google Shape;623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8"/>
          <p:cNvGrpSpPr/>
          <p:nvPr/>
        </p:nvGrpSpPr>
        <p:grpSpPr>
          <a:xfrm>
            <a:off x="1668788" y="4125048"/>
            <a:ext cx="273351" cy="348305"/>
            <a:chOff x="1958100" y="4985350"/>
            <a:chExt cx="365150" cy="465275"/>
          </a:xfrm>
        </p:grpSpPr>
        <p:sp>
          <p:nvSpPr>
            <p:cNvPr id="629" name="Google Shape;629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8"/>
          <p:cNvGrpSpPr/>
          <p:nvPr/>
        </p:nvGrpSpPr>
        <p:grpSpPr>
          <a:xfrm>
            <a:off x="2153282" y="4138298"/>
            <a:ext cx="313589" cy="322254"/>
            <a:chOff x="2605300" y="5003050"/>
            <a:chExt cx="418900" cy="430475"/>
          </a:xfrm>
        </p:grpSpPr>
        <p:sp>
          <p:nvSpPr>
            <p:cNvPr id="633" name="Google Shape;633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8"/>
          <p:cNvGrpSpPr/>
          <p:nvPr/>
        </p:nvGrpSpPr>
        <p:grpSpPr>
          <a:xfrm>
            <a:off x="2627277" y="4145166"/>
            <a:ext cx="374824" cy="308086"/>
            <a:chOff x="3238475" y="5012225"/>
            <a:chExt cx="500700" cy="411550"/>
          </a:xfrm>
        </p:grpSpPr>
        <p:sp>
          <p:nvSpPr>
            <p:cNvPr id="637" name="Google Shape;637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8"/>
          <p:cNvGrpSpPr/>
          <p:nvPr/>
        </p:nvGrpSpPr>
        <p:grpSpPr>
          <a:xfrm>
            <a:off x="3618217" y="4112247"/>
            <a:ext cx="411393" cy="373907"/>
            <a:chOff x="4562200" y="4968250"/>
            <a:chExt cx="549550" cy="499475"/>
          </a:xfrm>
        </p:grpSpPr>
        <p:sp>
          <p:nvSpPr>
            <p:cNvPr id="643" name="Google Shape;643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3176693" y="4133282"/>
            <a:ext cx="285217" cy="331387"/>
            <a:chOff x="3972400" y="4996350"/>
            <a:chExt cx="381000" cy="442675"/>
          </a:xfrm>
        </p:grpSpPr>
        <p:sp>
          <p:nvSpPr>
            <p:cNvPr id="649" name="Google Shape;649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8"/>
          <p:cNvGrpSpPr/>
          <p:nvPr/>
        </p:nvGrpSpPr>
        <p:grpSpPr>
          <a:xfrm>
            <a:off x="4126498" y="4105397"/>
            <a:ext cx="404076" cy="387606"/>
            <a:chOff x="5241175" y="4959100"/>
            <a:chExt cx="539775" cy="517775"/>
          </a:xfrm>
        </p:grpSpPr>
        <p:sp>
          <p:nvSpPr>
            <p:cNvPr id="652" name="Google Shape;652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38"/>
          <p:cNvSpPr/>
          <p:nvPr/>
        </p:nvSpPr>
        <p:spPr>
          <a:xfrm>
            <a:off x="4655509" y="4201063"/>
            <a:ext cx="355622" cy="196564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9" name="Google Shape;659;p38"/>
          <p:cNvGrpSpPr/>
          <p:nvPr/>
        </p:nvGrpSpPr>
        <p:grpSpPr>
          <a:xfrm>
            <a:off x="5207476" y="4162983"/>
            <a:ext cx="259184" cy="298036"/>
            <a:chOff x="6685175" y="5036025"/>
            <a:chExt cx="346225" cy="398125"/>
          </a:xfrm>
        </p:grpSpPr>
        <p:sp>
          <p:nvSpPr>
            <p:cNvPr id="660" name="Google Shape;660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8"/>
          <p:cNvGrpSpPr/>
          <p:nvPr/>
        </p:nvGrpSpPr>
        <p:grpSpPr>
          <a:xfrm>
            <a:off x="5902418" y="3020599"/>
            <a:ext cx="432570" cy="421334"/>
            <a:chOff x="5926225" y="921350"/>
            <a:chExt cx="517800" cy="504350"/>
          </a:xfrm>
        </p:grpSpPr>
        <p:sp>
          <p:nvSpPr>
            <p:cNvPr id="666" name="Google Shape;666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68" name="Google Shape;668;p38"/>
          <p:cNvSpPr/>
          <p:nvPr/>
        </p:nvSpPr>
        <p:spPr>
          <a:xfrm>
            <a:off x="6096338" y="3256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38"/>
          <p:cNvGrpSpPr/>
          <p:nvPr/>
        </p:nvGrpSpPr>
        <p:grpSpPr>
          <a:xfrm>
            <a:off x="6787405" y="2999979"/>
            <a:ext cx="432570" cy="421334"/>
            <a:chOff x="5926225" y="921350"/>
            <a:chExt cx="517800" cy="504350"/>
          </a:xfrm>
        </p:grpSpPr>
        <p:sp>
          <p:nvSpPr>
            <p:cNvPr id="670" name="Google Shape;67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8"/>
          <p:cNvSpPr/>
          <p:nvPr/>
        </p:nvSpPr>
        <p:spPr>
          <a:xfrm>
            <a:off x="6981326" y="3236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38"/>
          <p:cNvGrpSpPr/>
          <p:nvPr/>
        </p:nvGrpSpPr>
        <p:grpSpPr>
          <a:xfrm>
            <a:off x="5902754" y="3672780"/>
            <a:ext cx="870059" cy="847409"/>
            <a:chOff x="5926225" y="921350"/>
            <a:chExt cx="517800" cy="504350"/>
          </a:xfrm>
        </p:grpSpPr>
        <p:sp>
          <p:nvSpPr>
            <p:cNvPr id="674" name="Google Shape;67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w="38100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w="38100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38"/>
          <p:cNvSpPr/>
          <p:nvPr/>
        </p:nvSpPr>
        <p:spPr>
          <a:xfrm>
            <a:off x="6292698" y="4147567"/>
            <a:ext cx="806460" cy="45554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8"/>
          <p:cNvSpPr txBox="1"/>
          <p:nvPr/>
        </p:nvSpPr>
        <p:spPr>
          <a:xfrm>
            <a:off x="5791375" y="616875"/>
            <a:ext cx="2280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SlidesCarnival icons are editable shapes. 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means that you can: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Resize them without losing quality.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fill color and opacity.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line color, width and style.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Isn’t that nice? :)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Examples: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678" name="Google Shape;678;p3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1999" y="891775"/>
            <a:ext cx="7536199" cy="857400"/>
          </a:xfrm>
        </p:spPr>
        <p:txBody>
          <a:bodyPr/>
          <a:lstStyle/>
          <a:p>
            <a:r>
              <a:rPr lang="nl-NL" dirty="0"/>
              <a:t>De impact van Corona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22000" y="1887378"/>
            <a:ext cx="7536200" cy="2617947"/>
          </a:xfrm>
        </p:spPr>
        <p:txBody>
          <a:bodyPr/>
          <a:lstStyle/>
          <a:p>
            <a:r>
              <a:rPr lang="nl-NL" dirty="0"/>
              <a:t>Mijn bron</a:t>
            </a:r>
          </a:p>
          <a:p>
            <a:r>
              <a:rPr lang="nl-NL" dirty="0"/>
              <a:t>Blij/Opmerkelijk/Boos</a:t>
            </a:r>
          </a:p>
          <a:p>
            <a:r>
              <a:rPr lang="nl-NL" dirty="0"/>
              <a:t>Welke groepen zijn betrokken? + Welke belangen?</a:t>
            </a:r>
          </a:p>
          <a:p>
            <a:r>
              <a:rPr lang="nl-NL" dirty="0"/>
              <a:t>Oorzaken van het probleem</a:t>
            </a:r>
          </a:p>
          <a:p>
            <a:r>
              <a:rPr lang="nl-NL" dirty="0"/>
              <a:t>De oplossing</a:t>
            </a:r>
          </a:p>
          <a:p>
            <a:r>
              <a:rPr lang="nl-NL" dirty="0"/>
              <a:t>Thema’s en begrippen</a:t>
            </a:r>
          </a:p>
          <a:p>
            <a:r>
              <a:rPr lang="nl-NL" dirty="0"/>
              <a:t>Perspectief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</a:t>
            </a:fld>
            <a:endParaRPr lang="nl-NL"/>
          </a:p>
        </p:txBody>
      </p:sp>
      <p:grpSp>
        <p:nvGrpSpPr>
          <p:cNvPr id="6" name="Google Shape;477;p38">
            <a:extLst>
              <a:ext uri="{FF2B5EF4-FFF2-40B4-BE49-F238E27FC236}">
                <a16:creationId xmlns:a16="http://schemas.microsoft.com/office/drawing/2014/main" id="{43980639-AEBD-B445-BBBF-31ED6BD1121D}"/>
              </a:ext>
            </a:extLst>
          </p:cNvPr>
          <p:cNvGrpSpPr/>
          <p:nvPr/>
        </p:nvGrpSpPr>
        <p:grpSpPr>
          <a:xfrm>
            <a:off x="8222001" y="228953"/>
            <a:ext cx="662822" cy="662822"/>
            <a:chOff x="1922075" y="1629000"/>
            <a:chExt cx="437200" cy="437200"/>
          </a:xfrm>
        </p:grpSpPr>
        <p:sp>
          <p:nvSpPr>
            <p:cNvPr id="7" name="Google Shape;478;p38">
              <a:extLst>
                <a:ext uri="{FF2B5EF4-FFF2-40B4-BE49-F238E27FC236}">
                  <a16:creationId xmlns:a16="http://schemas.microsoft.com/office/drawing/2014/main" id="{35B54E24-F14E-D14B-AABD-3F3B48390F81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9;p38">
              <a:extLst>
                <a:ext uri="{FF2B5EF4-FFF2-40B4-BE49-F238E27FC236}">
                  <a16:creationId xmlns:a16="http://schemas.microsoft.com/office/drawing/2014/main" id="{CDDEB250-5926-984A-BC77-CB0586405E94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9086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300" b="0" i="0" u="none" strike="noStrike" kern="0" cap="none" spc="0" normalizeH="0" baseline="0" noProof="0" smtClean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Raleway ExtraBold"/>
                <a:sym typeface="Raleway ExtraBol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nl-NL" sz="1300" b="0" i="0" u="none" strike="noStrike" kern="0" cap="none" spc="0" normalizeH="0" baseline="0" noProof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Raleway ExtraBold"/>
              <a:sym typeface="Raleway ExtraBold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3E3852C4-F5B0-5F4E-BCBE-350EEDF1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58" y="465908"/>
            <a:ext cx="4211683" cy="42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6760D-451C-2E4B-8F54-F8847A14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Maatschappelijk probleem?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C2444B-9CC2-3C4F-B2BE-7F5B89ED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999" y="1885951"/>
            <a:ext cx="6340950" cy="2366100"/>
          </a:xfrm>
        </p:spPr>
        <p:txBody>
          <a:bodyPr/>
          <a:lstStyle/>
          <a:p>
            <a:pPr lvl="0"/>
            <a:r>
              <a:rPr lang="nl-NL" dirty="0"/>
              <a:t>Veel mensen vinden de situatie onwenselijk</a:t>
            </a:r>
          </a:p>
          <a:p>
            <a:pPr lvl="0"/>
            <a:r>
              <a:rPr lang="nl-NL" dirty="0"/>
              <a:t>Er zijn verschillende meningen over de oplossing</a:t>
            </a:r>
          </a:p>
          <a:p>
            <a:pPr lvl="0"/>
            <a:r>
              <a:rPr lang="nl-NL" dirty="0"/>
              <a:t>Het probleem moet worden opgelost door gezamenlijke actie of door de overheid</a:t>
            </a:r>
          </a:p>
          <a:p>
            <a:pPr lvl="0"/>
            <a:r>
              <a:rPr lang="nl-NL" dirty="0"/>
              <a:t>Het krijgt aandacht in de media</a:t>
            </a:r>
          </a:p>
          <a:p>
            <a:endParaRPr lang="nl-NL" dirty="0"/>
          </a:p>
        </p:txBody>
      </p:sp>
      <p:sp>
        <p:nvSpPr>
          <p:cNvPr id="4" name="Google Shape;609;p38">
            <a:extLst>
              <a:ext uri="{FF2B5EF4-FFF2-40B4-BE49-F238E27FC236}">
                <a16:creationId xmlns:a16="http://schemas.microsoft.com/office/drawing/2014/main" id="{50495044-207D-0042-ACE6-7BB7D305D35D}"/>
              </a:ext>
            </a:extLst>
          </p:cNvPr>
          <p:cNvSpPr/>
          <p:nvPr/>
        </p:nvSpPr>
        <p:spPr>
          <a:xfrm>
            <a:off x="8313631" y="208334"/>
            <a:ext cx="514446" cy="51447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09;p38">
            <a:extLst>
              <a:ext uri="{FF2B5EF4-FFF2-40B4-BE49-F238E27FC236}">
                <a16:creationId xmlns:a16="http://schemas.microsoft.com/office/drawing/2014/main" id="{8ED371F1-E626-E94F-929E-05797A8C28ED}"/>
              </a:ext>
            </a:extLst>
          </p:cNvPr>
          <p:cNvSpPr/>
          <p:nvPr/>
        </p:nvSpPr>
        <p:spPr>
          <a:xfrm>
            <a:off x="6990279" y="2104210"/>
            <a:ext cx="272670" cy="27268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09;p38">
            <a:extLst>
              <a:ext uri="{FF2B5EF4-FFF2-40B4-BE49-F238E27FC236}">
                <a16:creationId xmlns:a16="http://schemas.microsoft.com/office/drawing/2014/main" id="{5F731584-5647-F14E-8B02-E0BCEA2DBBC1}"/>
              </a:ext>
            </a:extLst>
          </p:cNvPr>
          <p:cNvSpPr/>
          <p:nvPr/>
        </p:nvSpPr>
        <p:spPr>
          <a:xfrm>
            <a:off x="6990279" y="2513673"/>
            <a:ext cx="272670" cy="27268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9;p38">
            <a:extLst>
              <a:ext uri="{FF2B5EF4-FFF2-40B4-BE49-F238E27FC236}">
                <a16:creationId xmlns:a16="http://schemas.microsoft.com/office/drawing/2014/main" id="{673CDCE1-7954-7A4C-8B3E-A25E12B7FE7D}"/>
              </a:ext>
            </a:extLst>
          </p:cNvPr>
          <p:cNvSpPr/>
          <p:nvPr/>
        </p:nvSpPr>
        <p:spPr>
          <a:xfrm>
            <a:off x="6990279" y="2932657"/>
            <a:ext cx="272670" cy="27268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9;p38">
            <a:extLst>
              <a:ext uri="{FF2B5EF4-FFF2-40B4-BE49-F238E27FC236}">
                <a16:creationId xmlns:a16="http://schemas.microsoft.com/office/drawing/2014/main" id="{5854FF9D-D2E6-AF4B-B4ED-AC4522074B6F}"/>
              </a:ext>
            </a:extLst>
          </p:cNvPr>
          <p:cNvSpPr/>
          <p:nvPr/>
        </p:nvSpPr>
        <p:spPr>
          <a:xfrm>
            <a:off x="6990279" y="3351641"/>
            <a:ext cx="272670" cy="27268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76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49B41-D618-A640-B045-1FB174C7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00" y="891775"/>
            <a:ext cx="7150846" cy="857400"/>
          </a:xfrm>
        </p:spPr>
        <p:txBody>
          <a:bodyPr/>
          <a:lstStyle/>
          <a:p>
            <a:r>
              <a:rPr lang="nl-NL" sz="5400" dirty="0"/>
              <a:t>Blij/Opmerkelijk/Boos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F3CA3C-AF14-DE46-BCAD-25E8EEB9C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Opmerkelijk, omdat…</a:t>
            </a:r>
          </a:p>
        </p:txBody>
      </p:sp>
      <p:sp>
        <p:nvSpPr>
          <p:cNvPr id="4" name="Google Shape;514;p38">
            <a:extLst>
              <a:ext uri="{FF2B5EF4-FFF2-40B4-BE49-F238E27FC236}">
                <a16:creationId xmlns:a16="http://schemas.microsoft.com/office/drawing/2014/main" id="{C0B8E4F6-2F3F-334F-A4B8-63E3724E0059}"/>
              </a:ext>
            </a:extLst>
          </p:cNvPr>
          <p:cNvSpPr/>
          <p:nvPr/>
        </p:nvSpPr>
        <p:spPr>
          <a:xfrm>
            <a:off x="2577310" y="3191467"/>
            <a:ext cx="967077" cy="9670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16;p38">
            <a:extLst>
              <a:ext uri="{FF2B5EF4-FFF2-40B4-BE49-F238E27FC236}">
                <a16:creationId xmlns:a16="http://schemas.microsoft.com/office/drawing/2014/main" id="{11F680A5-986D-4F49-A691-DC95B9DFCF43}"/>
              </a:ext>
            </a:extLst>
          </p:cNvPr>
          <p:cNvSpPr/>
          <p:nvPr/>
        </p:nvSpPr>
        <p:spPr>
          <a:xfrm>
            <a:off x="4013884" y="3191467"/>
            <a:ext cx="967077" cy="9670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15;p38">
            <a:extLst>
              <a:ext uri="{FF2B5EF4-FFF2-40B4-BE49-F238E27FC236}">
                <a16:creationId xmlns:a16="http://schemas.microsoft.com/office/drawing/2014/main" id="{4DD6F9C3-ADA4-D14E-B4AD-0D37502FDA86}"/>
              </a:ext>
            </a:extLst>
          </p:cNvPr>
          <p:cNvSpPr/>
          <p:nvPr/>
        </p:nvSpPr>
        <p:spPr>
          <a:xfrm>
            <a:off x="5450458" y="3191467"/>
            <a:ext cx="967077" cy="9670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9;p38">
            <a:extLst>
              <a:ext uri="{FF2B5EF4-FFF2-40B4-BE49-F238E27FC236}">
                <a16:creationId xmlns:a16="http://schemas.microsoft.com/office/drawing/2014/main" id="{7D431F73-9A58-9449-B7B8-2205449DB2CD}"/>
              </a:ext>
            </a:extLst>
          </p:cNvPr>
          <p:cNvSpPr/>
          <p:nvPr/>
        </p:nvSpPr>
        <p:spPr>
          <a:xfrm>
            <a:off x="8313631" y="208334"/>
            <a:ext cx="514446" cy="514478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8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B1918-E9F4-2F4E-A21A-48628141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Welke groepen betrokken?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3AF105-818F-5742-BBDF-022994249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Overheid (ministers, Tweede Kamer)</a:t>
            </a:r>
          </a:p>
          <a:p>
            <a:r>
              <a:rPr lang="nl-NL" dirty="0"/>
              <a:t>RIVM</a:t>
            </a:r>
          </a:p>
          <a:p>
            <a:r>
              <a:rPr lang="nl-NL" dirty="0"/>
              <a:t>Gezondheidszorg</a:t>
            </a:r>
          </a:p>
          <a:p>
            <a:r>
              <a:rPr lang="nl-NL" dirty="0"/>
              <a:t>Bedrijven</a:t>
            </a:r>
          </a:p>
          <a:p>
            <a:r>
              <a:rPr lang="nl-NL" dirty="0"/>
              <a:t>Mensen zelf</a:t>
            </a:r>
          </a:p>
          <a:p>
            <a:endParaRPr lang="nl-NL" dirty="0"/>
          </a:p>
          <a:p>
            <a:r>
              <a:rPr lang="nl-NL" dirty="0"/>
              <a:t>Niet allemaal dezelfde belangen, omdat…</a:t>
            </a:r>
          </a:p>
        </p:txBody>
      </p:sp>
      <p:sp>
        <p:nvSpPr>
          <p:cNvPr id="4" name="Google Shape;526;p38">
            <a:extLst>
              <a:ext uri="{FF2B5EF4-FFF2-40B4-BE49-F238E27FC236}">
                <a16:creationId xmlns:a16="http://schemas.microsoft.com/office/drawing/2014/main" id="{22619AB3-C857-2B45-8E48-07CF23746307}"/>
              </a:ext>
            </a:extLst>
          </p:cNvPr>
          <p:cNvSpPr/>
          <p:nvPr/>
        </p:nvSpPr>
        <p:spPr>
          <a:xfrm>
            <a:off x="8191555" y="264061"/>
            <a:ext cx="595393" cy="627714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87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5DBA5-B1AA-6142-9ABA-8820458B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probleem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60DC56-CF44-A347-A790-F6C1F1B97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Besmetting Coronavirus uit China</a:t>
            </a:r>
          </a:p>
          <a:p>
            <a:r>
              <a:rPr lang="nl-NL" dirty="0"/>
              <a:t>Bestrijding Coronavirus. Gezondheid voorop. </a:t>
            </a:r>
          </a:p>
        </p:txBody>
      </p:sp>
      <p:grpSp>
        <p:nvGrpSpPr>
          <p:cNvPr id="4" name="Google Shape;551;p38">
            <a:extLst>
              <a:ext uri="{FF2B5EF4-FFF2-40B4-BE49-F238E27FC236}">
                <a16:creationId xmlns:a16="http://schemas.microsoft.com/office/drawing/2014/main" id="{D3C3599B-818B-D54E-B40A-E4385A17E295}"/>
              </a:ext>
            </a:extLst>
          </p:cNvPr>
          <p:cNvGrpSpPr/>
          <p:nvPr/>
        </p:nvGrpSpPr>
        <p:grpSpPr>
          <a:xfrm>
            <a:off x="8125097" y="272983"/>
            <a:ext cx="722352" cy="737227"/>
            <a:chOff x="3955900" y="2984500"/>
            <a:chExt cx="414000" cy="422525"/>
          </a:xfrm>
        </p:grpSpPr>
        <p:sp>
          <p:nvSpPr>
            <p:cNvPr id="5" name="Google Shape;552;p38">
              <a:extLst>
                <a:ext uri="{FF2B5EF4-FFF2-40B4-BE49-F238E27FC236}">
                  <a16:creationId xmlns:a16="http://schemas.microsoft.com/office/drawing/2014/main" id="{64D79824-A47B-E442-9CA2-74A79F62DC2C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53;p38">
              <a:extLst>
                <a:ext uri="{FF2B5EF4-FFF2-40B4-BE49-F238E27FC236}">
                  <a16:creationId xmlns:a16="http://schemas.microsoft.com/office/drawing/2014/main" id="{A2AAC911-8608-304D-8784-DB9B3EB2D273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4;p38">
              <a:extLst>
                <a:ext uri="{FF2B5EF4-FFF2-40B4-BE49-F238E27FC236}">
                  <a16:creationId xmlns:a16="http://schemas.microsoft.com/office/drawing/2014/main" id="{07EEED3C-46B1-D14D-8026-F411C3DE80CD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70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26BF0-4196-5E45-804C-369AD10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AB2E1F-BD54-754A-9FEE-64E326440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alleen aandacht voor bestrijden Coronavirus.</a:t>
            </a:r>
          </a:p>
          <a:p>
            <a:r>
              <a:rPr lang="nl-NL" dirty="0"/>
              <a:t>Oog voor de toekomst: duurzame oplossingen. Minder reizen en vliegen, meer duurzame energie. </a:t>
            </a:r>
          </a:p>
          <a:p>
            <a:r>
              <a:rPr lang="nl-NL" dirty="0"/>
              <a:t>Bedrijven helpen om geld te blijven verdienen. </a:t>
            </a:r>
          </a:p>
        </p:txBody>
      </p:sp>
      <p:grpSp>
        <p:nvGrpSpPr>
          <p:cNvPr id="4" name="Google Shape;527;p38">
            <a:extLst>
              <a:ext uri="{FF2B5EF4-FFF2-40B4-BE49-F238E27FC236}">
                <a16:creationId xmlns:a16="http://schemas.microsoft.com/office/drawing/2014/main" id="{141EB6B6-C6AE-1440-B800-59BF50CA8C9E}"/>
              </a:ext>
            </a:extLst>
          </p:cNvPr>
          <p:cNvGrpSpPr/>
          <p:nvPr/>
        </p:nvGrpSpPr>
        <p:grpSpPr>
          <a:xfrm>
            <a:off x="8133806" y="223248"/>
            <a:ext cx="723183" cy="668527"/>
            <a:chOff x="5975075" y="2327500"/>
            <a:chExt cx="420100" cy="388350"/>
          </a:xfrm>
        </p:grpSpPr>
        <p:sp>
          <p:nvSpPr>
            <p:cNvPr id="5" name="Google Shape;528;p38">
              <a:extLst>
                <a:ext uri="{FF2B5EF4-FFF2-40B4-BE49-F238E27FC236}">
                  <a16:creationId xmlns:a16="http://schemas.microsoft.com/office/drawing/2014/main" id="{59AFEBE1-02BA-E548-B3AD-8763CD84259C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9;p38">
              <a:extLst>
                <a:ext uri="{FF2B5EF4-FFF2-40B4-BE49-F238E27FC236}">
                  <a16:creationId xmlns:a16="http://schemas.microsoft.com/office/drawing/2014/main" id="{62C05794-962F-704A-B5DE-F41A2CCEFDF8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213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E4992-C29D-DF46-B581-75F7D821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99" y="891775"/>
            <a:ext cx="7299987" cy="857400"/>
          </a:xfrm>
        </p:spPr>
        <p:txBody>
          <a:bodyPr/>
          <a:lstStyle/>
          <a:p>
            <a:r>
              <a:rPr lang="nl-NL" sz="5400" dirty="0"/>
              <a:t>Thema’s		Begrippen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8E602C-ACBA-074B-8FC6-3E1CF1B81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Media</a:t>
            </a:r>
          </a:p>
          <a:p>
            <a:r>
              <a:rPr lang="nl-NL" dirty="0"/>
              <a:t>Politiek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6F6D09-7152-A042-BF35-34F515BAE1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Nieuws</a:t>
            </a:r>
          </a:p>
          <a:p>
            <a:r>
              <a:rPr lang="nl-NL" dirty="0"/>
              <a:t>Nieuwsselectie</a:t>
            </a:r>
          </a:p>
          <a:p>
            <a:r>
              <a:rPr lang="nl-NL" dirty="0"/>
              <a:t>Massamedia</a:t>
            </a:r>
          </a:p>
          <a:p>
            <a:r>
              <a:rPr lang="nl-NL" dirty="0"/>
              <a:t>Controle- of waakhondfunctie</a:t>
            </a:r>
          </a:p>
          <a:p>
            <a:r>
              <a:rPr lang="nl-NL" dirty="0"/>
              <a:t>Parlement en regering</a:t>
            </a:r>
          </a:p>
          <a:p>
            <a:r>
              <a:rPr lang="nl-NL" dirty="0"/>
              <a:t>Controlefunctie van het parlement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587723-A4A0-7148-B973-66F6BBC0CE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grpSp>
        <p:nvGrpSpPr>
          <p:cNvPr id="6" name="Google Shape;451;p38">
            <a:extLst>
              <a:ext uri="{FF2B5EF4-FFF2-40B4-BE49-F238E27FC236}">
                <a16:creationId xmlns:a16="http://schemas.microsoft.com/office/drawing/2014/main" id="{E23E8745-DA51-4943-87FF-C4406422AFA5}"/>
              </a:ext>
            </a:extLst>
          </p:cNvPr>
          <p:cNvGrpSpPr/>
          <p:nvPr/>
        </p:nvGrpSpPr>
        <p:grpSpPr>
          <a:xfrm>
            <a:off x="8179794" y="314046"/>
            <a:ext cx="694456" cy="577729"/>
            <a:chOff x="1926350" y="995225"/>
            <a:chExt cx="428650" cy="356600"/>
          </a:xfrm>
        </p:grpSpPr>
        <p:sp>
          <p:nvSpPr>
            <p:cNvPr id="7" name="Google Shape;452;p38">
              <a:extLst>
                <a:ext uri="{FF2B5EF4-FFF2-40B4-BE49-F238E27FC236}">
                  <a16:creationId xmlns:a16="http://schemas.microsoft.com/office/drawing/2014/main" id="{1E7ABCF0-4984-DE4F-83F8-989FEE802027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3;p38">
              <a:extLst>
                <a:ext uri="{FF2B5EF4-FFF2-40B4-BE49-F238E27FC236}">
                  <a16:creationId xmlns:a16="http://schemas.microsoft.com/office/drawing/2014/main" id="{4531B797-F923-FC43-AF1D-9CE33EF263BF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4;p38">
              <a:extLst>
                <a:ext uri="{FF2B5EF4-FFF2-40B4-BE49-F238E27FC236}">
                  <a16:creationId xmlns:a16="http://schemas.microsoft.com/office/drawing/2014/main" id="{A1025505-6C1B-3A4F-B8DB-EF5BD8E0F0CA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5;p38">
              <a:extLst>
                <a:ext uri="{FF2B5EF4-FFF2-40B4-BE49-F238E27FC236}">
                  <a16:creationId xmlns:a16="http://schemas.microsoft.com/office/drawing/2014/main" id="{28C4E749-3419-0843-AD52-1B60C41F68DD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4949364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esmaterialen" ma:contentTypeID="0x0101006AA2FE2387364F4F8E6103FC2B3D6013003A5A8F82D94FF742AD7D7B6B13032A12" ma:contentTypeVersion="25" ma:contentTypeDescription="" ma:contentTypeScope="" ma:versionID="cf7e050aeb8e711a83bc28e1906e0421">
  <xsd:schema xmlns:xsd="http://www.w3.org/2001/XMLSchema" xmlns:xs="http://www.w3.org/2001/XMLSchema" xmlns:p="http://schemas.microsoft.com/office/2006/metadata/properties" xmlns:ns2="156c0861-0784-4a3d-ac88-778b2f64c3e1" xmlns:ns3="ce9c94c7-2ff9-4d55-bf72-939a33fed0ee" targetNamespace="http://schemas.microsoft.com/office/2006/metadata/properties" ma:root="true" ma:fieldsID="ecec19efce7993a53c486eea96759e62" ns2:_="" ns3:_="">
    <xsd:import namespace="156c0861-0784-4a3d-ac88-778b2f64c3e1"/>
    <xsd:import namespace="ce9c94c7-2ff9-4d55-bf72-939a33fed0ee"/>
    <xsd:element name="properties">
      <xsd:complexType>
        <xsd:sequence>
          <xsd:element name="documentManagement">
            <xsd:complexType>
              <xsd:all>
                <xsd:element ref="ns2:Categorie1" minOccurs="0"/>
                <xsd:element ref="ns2:Kenmerk_x0020_vak" minOccurs="0"/>
                <xsd:element ref="ns2:PeriodeVT" minOccurs="0"/>
                <xsd:element ref="ns2:WeekVT" minOccurs="0"/>
                <xsd:element ref="ns2:a295fb34d28742cabe0ddc1eb47a8ad3" minOccurs="0"/>
                <xsd:element ref="ns2:Opleidingsjaar" minOccurs="0"/>
                <xsd:element ref="ns2:hb307e4ea95a457d9f41753c43630a9a" minOccurs="0"/>
                <xsd:element ref="ns2:pc0bec2d019b477c8a07fbaec49a92c6" minOccurs="0"/>
                <xsd:element ref="ns2:FLOT_Lesmateriaal" minOccurs="0"/>
                <xsd:element ref="ns3:TaxCatchAllLabel" minOccurs="0"/>
                <xsd:element ref="ns3:TaxCatchAl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c0861-0784-4a3d-ac88-778b2f64c3e1" elementFormDefault="qualified">
    <xsd:import namespace="http://schemas.microsoft.com/office/2006/documentManagement/types"/>
    <xsd:import namespace="http://schemas.microsoft.com/office/infopath/2007/PartnerControls"/>
    <xsd:element name="Categorie1" ma:index="3" nillable="true" ma:displayName="Rubriek" ma:default="Algemeen" ma:format="Dropdown" ma:internalName="Categorie1">
      <xsd:simpleType>
        <xsd:restriction base="dms:Choice">
          <xsd:enumeration value="Algemeen"/>
          <xsd:enumeration value="Beschrijving leerarrangement"/>
          <xsd:enumeration value="College"/>
          <xsd:enumeration value="Cijfers"/>
          <xsd:enumeration value="Literatuur"/>
          <xsd:enumeration value="Modulewijzer"/>
          <xsd:enumeration value="Oefenstof"/>
          <xsd:enumeration value="Opdracht"/>
          <xsd:enumeration value="Portfolio"/>
          <xsd:enumeration value="Presentatie"/>
          <xsd:enumeration value="Presentaties en colleges"/>
          <xsd:enumeration value="Practica"/>
          <xsd:enumeration value="Studiemateriaal en artikelen"/>
        </xsd:restriction>
      </xsd:simpleType>
    </xsd:element>
    <xsd:element name="Kenmerk_x0020_vak" ma:index="4" nillable="true" ma:displayName="Kenmerk vak" ma:description="Korte omschrijving om lesmateriaal te groeperen." ma:internalName="Kenmerk_x0020_vak" ma:readOnly="false">
      <xsd:simpleType>
        <xsd:restriction base="dms:Text">
          <xsd:maxLength value="255"/>
        </xsd:restriction>
      </xsd:simpleType>
    </xsd:element>
    <xsd:element name="PeriodeVT" ma:index="5" nillable="true" ma:displayName="Periode VT" ma:description="De periode waarin lesmateriaal wordt gebruikt door de voltijders." ma:format="Dropdown" ma:internalName="PeriodeVT">
      <xsd:simpleType>
        <xsd:restriction base="dms:Choice">
          <xsd:enumeration value="Periode 1"/>
          <xsd:enumeration value="Periode 2"/>
          <xsd:enumeration value="Periode 3"/>
          <xsd:enumeration value="Periode 4"/>
        </xsd:restriction>
      </xsd:simpleType>
    </xsd:element>
    <xsd:element name="WeekVT" ma:index="6" nillable="true" ma:displayName="Week VT" ma:description="De week waarin lesmateriaal wordt gebruikt door de voltijders." ma:format="Dropdown" ma:internalName="WeekVT">
      <xsd:simpleType>
        <xsd:restriction base="dms:Choice">
          <xsd:enumeration value="Week 1"/>
          <xsd:enumeration value="Week 2"/>
          <xsd:enumeration value="Week 3"/>
          <xsd:enumeration value="Week 4"/>
          <xsd:enumeration value="Week 5"/>
          <xsd:enumeration value="Week 6"/>
          <xsd:enumeration value="Week 7"/>
          <xsd:enumeration value="Week 8"/>
          <xsd:enumeration value="Week 9"/>
          <xsd:enumeration value="Week 10"/>
          <xsd:enumeration value="Week 11"/>
          <xsd:enumeration value="Week 12"/>
          <xsd:enumeration value="Week 13"/>
          <xsd:enumeration value="Week 14"/>
        </xsd:restriction>
      </xsd:simpleType>
    </xsd:element>
    <xsd:element name="a295fb34d28742cabe0ddc1eb47a8ad3" ma:index="8" ma:taxonomy="true" ma:internalName="a295fb34d28742cabe0ddc1eb47a8ad3" ma:taxonomyFieldName="Les_Vorm" ma:displayName="Vorm" ma:default="6;#Master|fe6242a8-74e2-4f6a-8964-f12215be48a8" ma:fieldId="{a295fb34-d287-42ca-be0d-dc1eb47a8ad3}" ma:taxonomyMulti="true" ma:sspId="62aa9a71-8a4d-482f-831e-9e7439517488" ma:termSetId="caa7a75d-f159-4f8f-a334-dadf065c4e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leidingsjaar" ma:index="10" nillable="true" ma:displayName="Opleidingsjaar" ma:format="Dropdown" ma:hidden="true" ma:internalName="Opleidingsjaar" ma:readOnly="false">
      <xsd:simpleType>
        <xsd:restriction base="dms:Choice">
          <xsd:enumeration value="Jaar 1"/>
          <xsd:enumeration value="Jaar 2"/>
          <xsd:enumeration value="Jaar 3"/>
          <xsd:enumeration value="Jaar 4"/>
        </xsd:restriction>
      </xsd:simpleType>
    </xsd:element>
    <xsd:element name="hb307e4ea95a457d9f41753c43630a9a" ma:index="13" nillable="true" ma:taxonomy="true" ma:internalName="hb307e4ea95a457d9f41753c43630a9a" ma:taxonomyFieldName="Leerarrangement_flot" ma:displayName="Leerarrangement_flot" ma:readOnly="false" ma:default="" ma:fieldId="{1b307e4e-a95a-457d-9f41-753c43630a9a}" ma:sspId="62aa9a71-8a4d-482f-831e-9e7439517488" ma:termSetId="003550f3-351a-4c33-aa85-f46bd08924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0bec2d019b477c8a07fbaec49a92c6" ma:index="16" nillable="true" ma:taxonomy="true" ma:internalName="pc0bec2d019b477c8a07fbaec49a92c6" ma:taxonomyFieldName="FLOT_Cohort" ma:displayName="Studiejaar FLOT" ma:default="344;#2019-2020|0d2ba46c-35c6-4bcb-bc83-ae9203567132" ma:fieldId="{9c0bec2d-019b-477c-8a07-fbaec49a92c6}" ma:sspId="62aa9a71-8a4d-482f-831e-9e7439517488" ma:termSetId="316a7cfb-4504-462e-a8b3-85ecb4f244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OT_Lesmateriaal" ma:index="18" nillable="true" ma:displayName="FLOT_Lesmateriaal" ma:default="Lesmateriaal" ma:hidden="true" ma:internalName="FLOT_Lesmateriaal" ma:readOnly="false">
      <xsd:simpleType>
        <xsd:restriction base="dms:Text">
          <xsd:maxLength value="255"/>
        </xsd:restriction>
      </xsd:simpleType>
    </xsd:element>
    <xsd:element name="_dlc_DocId" ma:index="2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c94c7-2ff9-4d55-bf72-939a33fed0ee" elementFormDefault="qualified">
    <xsd:import namespace="http://schemas.microsoft.com/office/2006/documentManagement/types"/>
    <xsd:import namespace="http://schemas.microsoft.com/office/infopath/2007/PartnerControls"/>
    <xsd:element name="TaxCatchAllLabel" ma:index="20" nillable="true" ma:displayName="Taxonomy Catch All Column1" ma:description="" ma:hidden="true" ma:list="{ec5b97e3-1450-419e-8a48-09365228006e}" ma:internalName="TaxCatchAllLabel" ma:readOnly="true" ma:showField="CatchAllDataLabel" ma:web="156c0861-0784-4a3d-ac88-778b2f64c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1" nillable="true" ma:displayName="Taxonomy Catch All Column" ma:description="" ma:hidden="true" ma:list="{ec5b97e3-1450-419e-8a48-09365228006e}" ma:internalName="TaxCatchAll" ma:showField="CatchAllData" ma:web="156c0861-0784-4a3d-ac88-778b2f64c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ekVT xmlns="156c0861-0784-4a3d-ac88-778b2f64c3e1" xsi:nil="true"/>
    <PeriodeVT xmlns="156c0861-0784-4a3d-ac88-778b2f64c3e1" xsi:nil="true"/>
    <a295fb34d28742cabe0ddc1eb47a8ad3 xmlns="156c0861-0784-4a3d-ac88-778b2f64c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Master</TermName>
          <TermId xmlns="http://schemas.microsoft.com/office/infopath/2007/PartnerControls">fe6242a8-74e2-4f6a-8964-f12215be48a8</TermId>
        </TermInfo>
      </Terms>
    </a295fb34d28742cabe0ddc1eb47a8ad3>
    <FLOT_Lesmateriaal xmlns="156c0861-0784-4a3d-ac88-778b2f64c3e1">Lesmateriaal</FLOT_Lesmateriaal>
    <TaxCatchAll xmlns="ce9c94c7-2ff9-4d55-bf72-939a33fed0ee">
      <Value>344</Value>
      <Value>6</Value>
    </TaxCatchAll>
    <pc0bec2d019b477c8a07fbaec49a92c6 xmlns="156c0861-0784-4a3d-ac88-778b2f64c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2019-2020</TermName>
          <TermId xmlns="http://schemas.microsoft.com/office/infopath/2007/PartnerControls">0d2ba46c-35c6-4bcb-bc83-ae9203567132</TermId>
        </TermInfo>
      </Terms>
    </pc0bec2d019b477c8a07fbaec49a92c6>
    <Categorie1 xmlns="156c0861-0784-4a3d-ac88-778b2f64c3e1">Algemeen</Categorie1>
    <Kenmerk_x0020_vak xmlns="156c0861-0784-4a3d-ac88-778b2f64c3e1" xsi:nil="true"/>
    <Opleidingsjaar xmlns="156c0861-0784-4a3d-ac88-778b2f64c3e1" xsi:nil="true"/>
    <hb307e4ea95a457d9f41753c43630a9a xmlns="156c0861-0784-4a3d-ac88-778b2f64c3e1">
      <Terms xmlns="http://schemas.microsoft.com/office/infopath/2007/PartnerControls"/>
    </hb307e4ea95a457d9f41753c43630a9a>
    <_dlc_DocId xmlns="156c0861-0784-4a3d-ac88-778b2f64c3e1">CUHAW3YNXYKH-1774650027-18</_dlc_DocId>
    <_dlc_DocIdUrl xmlns="156c0861-0784-4a3d-ac88-778b2f64c3e1">
      <Url>https://connect.fontys.nl/instituten/flot/Vakken/NAM028/_layouts/15/DocIdRedir.aspx?ID=CUHAW3YNXYKH-1774650027-18</Url>
      <Description>CUHAW3YNXYKH-1774650027-18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EAD827-09AF-416D-A9E5-77B9509E5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c0861-0784-4a3d-ac88-778b2f64c3e1"/>
    <ds:schemaRef ds:uri="ce9c94c7-2ff9-4d55-bf72-939a33fed0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55B4E-2AED-4191-A1F7-60C24578505D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ce9c94c7-2ff9-4d55-bf72-939a33fed0ee"/>
    <ds:schemaRef ds:uri="156c0861-0784-4a3d-ac88-778b2f64c3e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E2D6AD-72D9-4C13-877D-E362C7D348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7CD7EF-D5CB-4EFA-BD7B-793EDCDEC6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326</Words>
  <Application>Microsoft Macintosh PowerPoint</Application>
  <PresentationFormat>Diavoorstelling (16:9)</PresentationFormat>
  <Paragraphs>101</Paragraphs>
  <Slides>13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Raleway ExtraBold</vt:lpstr>
      <vt:lpstr>Raleway Light</vt:lpstr>
      <vt:lpstr>Olivia template</vt:lpstr>
      <vt:lpstr>Aangepast ontwerp</vt:lpstr>
      <vt:lpstr>BOB van de week</vt:lpstr>
      <vt:lpstr>De impact van Corona</vt:lpstr>
      <vt:lpstr>PowerPoint-presentatie</vt:lpstr>
      <vt:lpstr>Maatschappelijk probleem?</vt:lpstr>
      <vt:lpstr>Blij/Opmerkelijk/Boos</vt:lpstr>
      <vt:lpstr>Welke groepen betrokken?</vt:lpstr>
      <vt:lpstr>Oorzaken probleem</vt:lpstr>
      <vt:lpstr>Oplossingen</vt:lpstr>
      <vt:lpstr>Thema’s  Begrippen</vt:lpstr>
      <vt:lpstr>Perspectief</vt:lpstr>
      <vt:lpstr>Zijn er nog vragen?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Vakdidactiek leerdoelen 2</dc:title>
  <dc:creator>Rintjema,Lisanne L.</dc:creator>
  <cp:lastModifiedBy>Mitchel Eijkemans</cp:lastModifiedBy>
  <cp:revision>55</cp:revision>
  <dcterms:modified xsi:type="dcterms:W3CDTF">2020-05-20T10:10:06Z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0x0101006AA2FE2387364F4F8E6103FC2B3D6013003A5A8F82D94FF742AD7D7B6B13032A12</vt:lpwstr>
  </property>
  <property fmtid="{D5CDD505-2E9C-101B-9397-08002B2CF9AE}" pid="3" name="_dlc_DocIdItemGuid">
    <vt:lpwstr>4151c703-4b13-445b-a44c-c18251ca4098</vt:lpwstr>
  </property>
  <property fmtid="{D5CDD505-2E9C-101B-9397-08002B2CF9AE}" pid="4" name="Leerarrangement_flot">
    <vt:lpwstr/>
  </property>
  <property fmtid="{D5CDD505-2E9C-101B-9397-08002B2CF9AE}" pid="5" name="Les_Vorm">
    <vt:lpwstr>6;#Master|fe6242a8-74e2-4f6a-8964-f12215be48a8</vt:lpwstr>
  </property>
  <property fmtid="{D5CDD505-2E9C-101B-9397-08002B2CF9AE}" pid="6" name="FLOT_Cohort">
    <vt:lpwstr>344;#2019-2020|0d2ba46c-35c6-4bcb-bc83-ae9203567132</vt:lpwstr>
  </property>
</Properties>
</file>